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58" r:id="rId5"/>
    <p:sldId id="276" r:id="rId6"/>
    <p:sldId id="259" r:id="rId7"/>
    <p:sldId id="260" r:id="rId8"/>
    <p:sldId id="277" r:id="rId9"/>
    <p:sldId id="261" r:id="rId10"/>
    <p:sldId id="263" r:id="rId11"/>
    <p:sldId id="264" r:id="rId12"/>
    <p:sldId id="262" r:id="rId13"/>
    <p:sldId id="265" r:id="rId14"/>
    <p:sldId id="266" r:id="rId15"/>
    <p:sldId id="267" r:id="rId16"/>
    <p:sldId id="268" r:id="rId17"/>
    <p:sldId id="269" r:id="rId18"/>
    <p:sldId id="270" r:id="rId19"/>
    <p:sldId id="273" r:id="rId20"/>
    <p:sldId id="272"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476" autoAdjust="0"/>
  </p:normalViewPr>
  <p:slideViewPr>
    <p:cSldViewPr>
      <p:cViewPr>
        <p:scale>
          <a:sx n="76" d="100"/>
          <a:sy n="76" d="100"/>
        </p:scale>
        <p:origin x="-702" y="204"/>
      </p:cViewPr>
      <p:guideLst>
        <p:guide orient="horz" pos="2160"/>
        <p:guide pos="2880"/>
      </p:guideLst>
    </p:cSldViewPr>
  </p:slideViewPr>
  <p:outlineViewPr>
    <p:cViewPr>
      <p:scale>
        <a:sx n="33" d="100"/>
        <a:sy n="33" d="100"/>
      </p:scale>
      <p:origin x="0" y="91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8DF068-D89D-4735-993C-A2DC59F258E8}"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1ABE3-B67B-4E36-A72B-BB5472754C15}" type="slidenum">
              <a:rPr lang="en-US" smtClean="0"/>
              <a:t>‹#›</a:t>
            </a:fld>
            <a:endParaRPr lang="en-US"/>
          </a:p>
        </p:txBody>
      </p:sp>
    </p:spTree>
    <p:extLst>
      <p:ext uri="{BB962C8B-B14F-4D97-AF65-F5344CB8AC3E}">
        <p14:creationId xmlns:p14="http://schemas.microsoft.com/office/powerpoint/2010/main" val="369512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DF068-D89D-4735-993C-A2DC59F258E8}"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1ABE3-B67B-4E36-A72B-BB5472754C15}" type="slidenum">
              <a:rPr lang="en-US" smtClean="0"/>
              <a:t>‹#›</a:t>
            </a:fld>
            <a:endParaRPr lang="en-US"/>
          </a:p>
        </p:txBody>
      </p:sp>
    </p:spTree>
    <p:extLst>
      <p:ext uri="{BB962C8B-B14F-4D97-AF65-F5344CB8AC3E}">
        <p14:creationId xmlns:p14="http://schemas.microsoft.com/office/powerpoint/2010/main" val="110347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DF068-D89D-4735-993C-A2DC59F258E8}"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1ABE3-B67B-4E36-A72B-BB5472754C15}" type="slidenum">
              <a:rPr lang="en-US" smtClean="0"/>
              <a:t>‹#›</a:t>
            </a:fld>
            <a:endParaRPr lang="en-US"/>
          </a:p>
        </p:txBody>
      </p:sp>
    </p:spTree>
    <p:extLst>
      <p:ext uri="{BB962C8B-B14F-4D97-AF65-F5344CB8AC3E}">
        <p14:creationId xmlns:p14="http://schemas.microsoft.com/office/powerpoint/2010/main" val="74777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DF068-D89D-4735-993C-A2DC59F258E8}"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1ABE3-B67B-4E36-A72B-BB5472754C15}" type="slidenum">
              <a:rPr lang="en-US" smtClean="0"/>
              <a:t>‹#›</a:t>
            </a:fld>
            <a:endParaRPr lang="en-US"/>
          </a:p>
        </p:txBody>
      </p:sp>
    </p:spTree>
    <p:extLst>
      <p:ext uri="{BB962C8B-B14F-4D97-AF65-F5344CB8AC3E}">
        <p14:creationId xmlns:p14="http://schemas.microsoft.com/office/powerpoint/2010/main" val="410525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DF068-D89D-4735-993C-A2DC59F258E8}"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1ABE3-B67B-4E36-A72B-BB5472754C15}" type="slidenum">
              <a:rPr lang="en-US" smtClean="0"/>
              <a:t>‹#›</a:t>
            </a:fld>
            <a:endParaRPr lang="en-US"/>
          </a:p>
        </p:txBody>
      </p:sp>
    </p:spTree>
    <p:extLst>
      <p:ext uri="{BB962C8B-B14F-4D97-AF65-F5344CB8AC3E}">
        <p14:creationId xmlns:p14="http://schemas.microsoft.com/office/powerpoint/2010/main" val="236842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8DF068-D89D-4735-993C-A2DC59F258E8}"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1ABE3-B67B-4E36-A72B-BB5472754C15}" type="slidenum">
              <a:rPr lang="en-US" smtClean="0"/>
              <a:t>‹#›</a:t>
            </a:fld>
            <a:endParaRPr lang="en-US"/>
          </a:p>
        </p:txBody>
      </p:sp>
    </p:spTree>
    <p:extLst>
      <p:ext uri="{BB962C8B-B14F-4D97-AF65-F5344CB8AC3E}">
        <p14:creationId xmlns:p14="http://schemas.microsoft.com/office/powerpoint/2010/main" val="152015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8DF068-D89D-4735-993C-A2DC59F258E8}" type="datetimeFigureOut">
              <a:rPr lang="en-US" smtClean="0"/>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51ABE3-B67B-4E36-A72B-BB5472754C15}" type="slidenum">
              <a:rPr lang="en-US" smtClean="0"/>
              <a:t>‹#›</a:t>
            </a:fld>
            <a:endParaRPr lang="en-US"/>
          </a:p>
        </p:txBody>
      </p:sp>
    </p:spTree>
    <p:extLst>
      <p:ext uri="{BB962C8B-B14F-4D97-AF65-F5344CB8AC3E}">
        <p14:creationId xmlns:p14="http://schemas.microsoft.com/office/powerpoint/2010/main" val="1361266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8DF068-D89D-4735-993C-A2DC59F258E8}" type="datetimeFigureOut">
              <a:rPr lang="en-US" smtClean="0"/>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51ABE3-B67B-4E36-A72B-BB5472754C15}" type="slidenum">
              <a:rPr lang="en-US" smtClean="0"/>
              <a:t>‹#›</a:t>
            </a:fld>
            <a:endParaRPr lang="en-US"/>
          </a:p>
        </p:txBody>
      </p:sp>
    </p:spTree>
    <p:extLst>
      <p:ext uri="{BB962C8B-B14F-4D97-AF65-F5344CB8AC3E}">
        <p14:creationId xmlns:p14="http://schemas.microsoft.com/office/powerpoint/2010/main" val="222746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DF068-D89D-4735-993C-A2DC59F258E8}" type="datetimeFigureOut">
              <a:rPr lang="en-US" smtClean="0"/>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51ABE3-B67B-4E36-A72B-BB5472754C15}" type="slidenum">
              <a:rPr lang="en-US" smtClean="0"/>
              <a:t>‹#›</a:t>
            </a:fld>
            <a:endParaRPr lang="en-US"/>
          </a:p>
        </p:txBody>
      </p:sp>
    </p:spTree>
    <p:extLst>
      <p:ext uri="{BB962C8B-B14F-4D97-AF65-F5344CB8AC3E}">
        <p14:creationId xmlns:p14="http://schemas.microsoft.com/office/powerpoint/2010/main" val="3659503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DF068-D89D-4735-993C-A2DC59F258E8}"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1ABE3-B67B-4E36-A72B-BB5472754C15}" type="slidenum">
              <a:rPr lang="en-US" smtClean="0"/>
              <a:t>‹#›</a:t>
            </a:fld>
            <a:endParaRPr lang="en-US"/>
          </a:p>
        </p:txBody>
      </p:sp>
    </p:spTree>
    <p:extLst>
      <p:ext uri="{BB962C8B-B14F-4D97-AF65-F5344CB8AC3E}">
        <p14:creationId xmlns:p14="http://schemas.microsoft.com/office/powerpoint/2010/main" val="65070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DF068-D89D-4735-993C-A2DC59F258E8}"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1ABE3-B67B-4E36-A72B-BB5472754C15}" type="slidenum">
              <a:rPr lang="en-US" smtClean="0"/>
              <a:t>‹#›</a:t>
            </a:fld>
            <a:endParaRPr lang="en-US"/>
          </a:p>
        </p:txBody>
      </p:sp>
    </p:spTree>
    <p:extLst>
      <p:ext uri="{BB962C8B-B14F-4D97-AF65-F5344CB8AC3E}">
        <p14:creationId xmlns:p14="http://schemas.microsoft.com/office/powerpoint/2010/main" val="207857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0000"/>
            </a:gs>
            <a:gs pos="100000">
              <a:schemeClr val="tx1"/>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DF068-D89D-4735-993C-A2DC59F258E8}" type="datetimeFigureOut">
              <a:rPr lang="en-US" smtClean="0"/>
              <a:t>11/6/2014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1ABE3-B67B-4E36-A72B-BB5472754C15}" type="slidenum">
              <a:rPr lang="en-US" smtClean="0"/>
              <a:t>‹#›</a:t>
            </a:fld>
            <a:endParaRPr lang="en-US"/>
          </a:p>
        </p:txBody>
      </p:sp>
    </p:spTree>
    <p:extLst>
      <p:ext uri="{BB962C8B-B14F-4D97-AF65-F5344CB8AC3E}">
        <p14:creationId xmlns:p14="http://schemas.microsoft.com/office/powerpoint/2010/main" val="636158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frm=1&amp;source=images&amp;cd=&amp;cad=rja&amp;docid=x0LljHaPsXTkNM&amp;tbnid=qVh8PTrW8tgcaM:&amp;ved=0CAUQjRw&amp;url=http://history10paper2.wikispaces.com/Appeasement%2Bof%2BGermany&amp;ei=81qCUsfuKZSw4APMx4HYBQ&amp;bvm=bv.56146854,d.dmg&amp;psig=AFQjCNH_I1Nyjcy6YBqX_BB8EXb84mrH_g&amp;ust=138436107255601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smtClean="0">
                <a:latin typeface="Copperplate Gothic Bold" panose="020E0705020206020404" pitchFamily="34" charset="0"/>
              </a:rPr>
              <a:t>The War to End all Wars – Round Two </a:t>
            </a:r>
            <a:endParaRPr lang="en-US" dirty="0">
              <a:latin typeface="Copperplate Gothic Bold" panose="020E07050202060204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16172"/>
            <a:ext cx="42862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26408"/>
            <a:ext cx="42862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396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706562"/>
          </a:xfrm>
        </p:spPr>
        <p:txBody>
          <a:bodyPr>
            <a:normAutofit/>
          </a:bodyPr>
          <a:lstStyle/>
          <a:p>
            <a:r>
              <a:rPr lang="en-US" sz="6600" dirty="0" smtClean="0">
                <a:latin typeface="Copperplate Gothic Bold" panose="020E0705020206020404" pitchFamily="34" charset="0"/>
              </a:rPr>
              <a:t>Question</a:t>
            </a:r>
            <a:endParaRPr lang="en-US" sz="6600" dirty="0">
              <a:latin typeface="Copperplate Gothic Bold" panose="020E0705020206020404" pitchFamily="34" charset="0"/>
            </a:endParaRPr>
          </a:p>
        </p:txBody>
      </p:sp>
      <p:sp>
        <p:nvSpPr>
          <p:cNvPr id="3" name="Content Placeholder 2"/>
          <p:cNvSpPr>
            <a:spLocks noGrp="1"/>
          </p:cNvSpPr>
          <p:nvPr>
            <p:ph idx="1"/>
          </p:nvPr>
        </p:nvSpPr>
        <p:spPr>
          <a:xfrm>
            <a:off x="457200" y="2286000"/>
            <a:ext cx="8229600" cy="3840163"/>
          </a:xfrm>
        </p:spPr>
        <p:txBody>
          <a:bodyPr/>
          <a:lstStyle/>
          <a:p>
            <a:pPr marL="514350" indent="-514350">
              <a:buFont typeface="+mj-lt"/>
              <a:buAutoNum type="arabicParenR"/>
            </a:pPr>
            <a:r>
              <a:rPr lang="en-US" dirty="0" smtClean="0">
                <a:solidFill>
                  <a:schemeClr val="bg1"/>
                </a:solidFill>
                <a:latin typeface="Bodoni MT Black" panose="02070A03080606020203" pitchFamily="18" charset="0"/>
              </a:rPr>
              <a:t>To what extent do you agree that Germany was the only country causing tension in Europe in the first half of the 1930’s? </a:t>
            </a:r>
          </a:p>
          <a:p>
            <a:pPr marL="0" indent="0">
              <a:buNone/>
            </a:pPr>
            <a:endParaRPr lang="en-US" dirty="0"/>
          </a:p>
        </p:txBody>
      </p:sp>
    </p:spTree>
    <p:extLst>
      <p:ext uri="{BB962C8B-B14F-4D97-AF65-F5344CB8AC3E}">
        <p14:creationId xmlns:p14="http://schemas.microsoft.com/office/powerpoint/2010/main" val="230082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pperplate Gothic Bold" panose="020E0705020206020404" pitchFamily="34" charset="0"/>
              </a:rPr>
              <a:t>Germany remilitarizes the Rhineland</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4800600" y="1470818"/>
            <a:ext cx="4191000" cy="4525963"/>
          </a:xfrm>
        </p:spPr>
        <p:txBody>
          <a:bodyPr>
            <a:normAutofit fontScale="85000" lnSpcReduction="20000"/>
          </a:bodyPr>
          <a:lstStyle/>
          <a:p>
            <a:r>
              <a:rPr lang="en-US" dirty="0" smtClean="0">
                <a:solidFill>
                  <a:schemeClr val="bg1"/>
                </a:solidFill>
                <a:latin typeface="Goudy Old Style" panose="02020502050305020303" pitchFamily="18" charset="0"/>
              </a:rPr>
              <a:t>The Rhineland had been demilitarized under the Treaty of Versailles.</a:t>
            </a:r>
          </a:p>
          <a:p>
            <a:r>
              <a:rPr lang="en-US" dirty="0" smtClean="0">
                <a:solidFill>
                  <a:schemeClr val="bg1"/>
                </a:solidFill>
                <a:latin typeface="Goudy Old Style" panose="02020502050305020303" pitchFamily="18" charset="0"/>
              </a:rPr>
              <a:t>Hitler’s argument was that he was trying to fix the wrongs under the Treaty of Versailles. He brought in 22,000 troops in 1936. </a:t>
            </a:r>
          </a:p>
          <a:p>
            <a:r>
              <a:rPr lang="en-US" dirty="0" smtClean="0">
                <a:solidFill>
                  <a:schemeClr val="bg1"/>
                </a:solidFill>
                <a:latin typeface="Goudy Old Style" panose="02020502050305020303" pitchFamily="18" charset="0"/>
              </a:rPr>
              <a:t>Hitler promised that he would leave once the French military showed up. (They never came.) </a:t>
            </a:r>
            <a:endParaRPr lang="en-US" dirty="0">
              <a:solidFill>
                <a:schemeClr val="bg1"/>
              </a:solidFill>
              <a:latin typeface="Goudy Old Style" panose="02020502050305020303"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470535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87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1)">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Bold" panose="020E0705020206020404" pitchFamily="34" charset="0"/>
              </a:rPr>
              <a:t>No </a:t>
            </a:r>
            <a:r>
              <a:rPr lang="en-US" i="1" dirty="0" smtClean="0">
                <a:effectLst>
                  <a:outerShdw blurRad="38100" dist="38100" dir="2700000" algn="tl">
                    <a:srgbClr val="000000">
                      <a:alpha val="43137"/>
                    </a:srgbClr>
                  </a:outerShdw>
                </a:effectLst>
                <a:latin typeface="Copperplate Gothic Bold" panose="020E0705020206020404" pitchFamily="34" charset="0"/>
              </a:rPr>
              <a:t>Anschluss</a:t>
            </a:r>
            <a:r>
              <a:rPr lang="en-US" dirty="0" smtClean="0">
                <a:latin typeface="Copperplate Gothic Bold" panose="020E0705020206020404" pitchFamily="34" charset="0"/>
              </a:rPr>
              <a:t>!!!</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4800600" y="1485900"/>
            <a:ext cx="4076700" cy="4191000"/>
          </a:xfrm>
        </p:spPr>
        <p:txBody>
          <a:bodyPr>
            <a:normAutofit fontScale="70000" lnSpcReduction="20000"/>
          </a:bodyPr>
          <a:lstStyle/>
          <a:p>
            <a:r>
              <a:rPr lang="en-US" dirty="0" smtClean="0">
                <a:solidFill>
                  <a:schemeClr val="bg1"/>
                </a:solidFill>
                <a:latin typeface="Goudy Old Style" panose="02020502050305020303" pitchFamily="18" charset="0"/>
              </a:rPr>
              <a:t>Hitler’s first attempt at unifying Austria failed in 1934 when Austria along with Italy’s help crushed the attempt.</a:t>
            </a:r>
          </a:p>
          <a:p>
            <a:r>
              <a:rPr lang="en-US" dirty="0" smtClean="0">
                <a:solidFill>
                  <a:schemeClr val="bg1"/>
                </a:solidFill>
                <a:latin typeface="Goudy Old Style" panose="02020502050305020303" pitchFamily="18" charset="0"/>
              </a:rPr>
              <a:t>In 1938, Hitler invades Austria without firing a shot, thus unifying them with Germany in a policy he outlined in his book </a:t>
            </a:r>
            <a:r>
              <a:rPr lang="en-US" i="1" dirty="0" smtClean="0">
                <a:solidFill>
                  <a:schemeClr val="bg1"/>
                </a:solidFill>
                <a:latin typeface="Goudy Old Style" panose="02020502050305020303" pitchFamily="18" charset="0"/>
              </a:rPr>
              <a:t>Mein </a:t>
            </a:r>
            <a:r>
              <a:rPr lang="en-US" i="1" dirty="0" err="1" smtClean="0">
                <a:solidFill>
                  <a:schemeClr val="bg1"/>
                </a:solidFill>
                <a:latin typeface="Goudy Old Style" panose="02020502050305020303" pitchFamily="18" charset="0"/>
              </a:rPr>
              <a:t>Kampf</a:t>
            </a:r>
            <a:r>
              <a:rPr lang="en-US" i="1" dirty="0" smtClean="0">
                <a:solidFill>
                  <a:schemeClr val="bg1"/>
                </a:solidFill>
                <a:latin typeface="Goudy Old Style" panose="02020502050305020303" pitchFamily="18" charset="0"/>
              </a:rPr>
              <a:t>.</a:t>
            </a:r>
          </a:p>
          <a:p>
            <a:r>
              <a:rPr lang="en-US" dirty="0" smtClean="0">
                <a:solidFill>
                  <a:schemeClr val="bg1"/>
                </a:solidFill>
                <a:latin typeface="Goudy Old Style" panose="02020502050305020303" pitchFamily="18" charset="0"/>
              </a:rPr>
              <a:t>This was strictly forbidden in the Treaty of Versailles.</a:t>
            </a:r>
          </a:p>
          <a:p>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1" y="1752600"/>
            <a:ext cx="4876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9219"/>
                                        </p:tgtEl>
                                        <p:attrNameLst>
                                          <p:attrName>style.opacity</p:attrName>
                                        </p:attrNameLst>
                                      </p:cBhvr>
                                      <p:to>
                                        <p:strVal val="0.5"/>
                                      </p:to>
                                    </p:set>
                                    <p:animEffect filter="image" prLst="opacity: 0.5">
                                      <p:cBhvr rctx="IE">
                                        <p:cTn id="7" dur="indefinite"/>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Bold" panose="020E0705020206020404" pitchFamily="34" charset="0"/>
              </a:rPr>
              <a:t>Spanish Civil War</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0" y="1600200"/>
            <a:ext cx="4648200" cy="4953000"/>
          </a:xfrm>
        </p:spPr>
        <p:txBody>
          <a:bodyPr>
            <a:normAutofit fontScale="92500" lnSpcReduction="10000"/>
          </a:bodyPr>
          <a:lstStyle/>
          <a:p>
            <a:pPr>
              <a:buFont typeface="Wingdings" panose="05000000000000000000" pitchFamily="2" charset="2"/>
              <a:buChar char="Ø"/>
            </a:pPr>
            <a:r>
              <a:rPr lang="en-US" dirty="0" smtClean="0">
                <a:solidFill>
                  <a:schemeClr val="bg1"/>
                </a:solidFill>
                <a:latin typeface="Goudy Old Style" panose="02020502050305020303" pitchFamily="18" charset="0"/>
              </a:rPr>
              <a:t>10,000 German troops in Spain</a:t>
            </a:r>
          </a:p>
          <a:p>
            <a:pPr lvl="1">
              <a:buFont typeface="Wingdings" panose="05000000000000000000" pitchFamily="2" charset="2"/>
              <a:buChar char="v"/>
            </a:pPr>
            <a:r>
              <a:rPr lang="en-US" dirty="0" smtClean="0">
                <a:solidFill>
                  <a:schemeClr val="bg1"/>
                </a:solidFill>
                <a:latin typeface="Goudy Old Style" panose="02020502050305020303" pitchFamily="18" charset="0"/>
              </a:rPr>
              <a:t>70,000 for Italy</a:t>
            </a:r>
          </a:p>
          <a:p>
            <a:pPr>
              <a:buFont typeface="Wingdings" panose="05000000000000000000" pitchFamily="2" charset="2"/>
              <a:buChar char="Ø"/>
            </a:pPr>
            <a:r>
              <a:rPr lang="en-US" dirty="0" smtClean="0">
                <a:solidFill>
                  <a:schemeClr val="bg1"/>
                </a:solidFill>
                <a:latin typeface="Goudy Old Style" panose="02020502050305020303" pitchFamily="18" charset="0"/>
              </a:rPr>
              <a:t>Appears Hitler was giving his troops “on the job training”</a:t>
            </a:r>
          </a:p>
          <a:p>
            <a:pPr>
              <a:buFont typeface="Wingdings" panose="05000000000000000000" pitchFamily="2" charset="2"/>
              <a:buChar char="Ø"/>
            </a:pPr>
            <a:r>
              <a:rPr lang="en-US" dirty="0" smtClean="0">
                <a:solidFill>
                  <a:schemeClr val="bg1"/>
                </a:solidFill>
                <a:latin typeface="Goudy Old Style" panose="02020502050305020303" pitchFamily="18" charset="0"/>
              </a:rPr>
              <a:t>Tested civilian bombing techniques</a:t>
            </a:r>
          </a:p>
          <a:p>
            <a:pPr>
              <a:buFont typeface="Wingdings" panose="05000000000000000000" pitchFamily="2" charset="2"/>
              <a:buChar char="Ø"/>
            </a:pPr>
            <a:r>
              <a:rPr lang="en-US" dirty="0" smtClean="0">
                <a:solidFill>
                  <a:schemeClr val="bg1"/>
                </a:solidFill>
                <a:latin typeface="Goudy Old Style" panose="02020502050305020303" pitchFamily="18" charset="0"/>
              </a:rPr>
              <a:t>In 1939, Franco becomes the military dictator of Spain</a:t>
            </a:r>
            <a:endParaRPr lang="en-US" dirty="0">
              <a:solidFill>
                <a:schemeClr val="bg1"/>
              </a:solidFill>
              <a:latin typeface="Goudy Old Style" panose="02020502050305020303"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33253"/>
            <a:ext cx="3467100" cy="46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58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Bold" panose="020E0705020206020404" pitchFamily="34" charset="0"/>
              </a:rPr>
              <a:t>The Axis Begin to Unify</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457200" y="1828800"/>
            <a:ext cx="8229600" cy="4525963"/>
          </a:xfrm>
        </p:spPr>
        <p:txBody>
          <a:bodyPr/>
          <a:lstStyle/>
          <a:p>
            <a:pPr marL="0" indent="0">
              <a:buNone/>
            </a:pPr>
            <a:r>
              <a:rPr lang="en-US" dirty="0" smtClean="0">
                <a:solidFill>
                  <a:schemeClr val="bg1"/>
                </a:solidFill>
                <a:latin typeface="Goudy Old Style" panose="02020502050305020303" pitchFamily="18" charset="0"/>
              </a:rPr>
              <a:t>Rome-Berlin (Anti-</a:t>
            </a:r>
            <a:r>
              <a:rPr lang="en-US" dirty="0" err="1" smtClean="0">
                <a:solidFill>
                  <a:schemeClr val="bg1"/>
                </a:solidFill>
                <a:latin typeface="Goudy Old Style" panose="02020502050305020303" pitchFamily="18" charset="0"/>
              </a:rPr>
              <a:t>Cominterm</a:t>
            </a:r>
            <a:r>
              <a:rPr lang="en-US" dirty="0" smtClean="0">
                <a:solidFill>
                  <a:schemeClr val="bg1"/>
                </a:solidFill>
                <a:latin typeface="Goudy Old Style" panose="02020502050305020303" pitchFamily="18" charset="0"/>
              </a:rPr>
              <a:t> Pact) </a:t>
            </a:r>
          </a:p>
          <a:p>
            <a:pPr>
              <a:buFont typeface="Wingdings" panose="05000000000000000000" pitchFamily="2" charset="2"/>
              <a:buChar char="ü"/>
            </a:pPr>
            <a:r>
              <a:rPr lang="en-US" dirty="0" smtClean="0">
                <a:solidFill>
                  <a:schemeClr val="bg1"/>
                </a:solidFill>
                <a:latin typeface="Goudy Old Style" panose="02020502050305020303" pitchFamily="18" charset="0"/>
              </a:rPr>
              <a:t>’36-Hitler first combines with Italy</a:t>
            </a:r>
          </a:p>
          <a:p>
            <a:pPr>
              <a:buFont typeface="Wingdings" panose="05000000000000000000" pitchFamily="2" charset="2"/>
              <a:buChar char="ü"/>
            </a:pPr>
            <a:r>
              <a:rPr lang="en-US" dirty="0" smtClean="0">
                <a:solidFill>
                  <a:schemeClr val="bg1"/>
                </a:solidFill>
                <a:latin typeface="Goudy Old Style" panose="02020502050305020303" pitchFamily="18" charset="0"/>
              </a:rPr>
              <a:t>‘36-Germany signs an agreement with Japan</a:t>
            </a:r>
          </a:p>
          <a:p>
            <a:pPr>
              <a:buFont typeface="Wingdings" panose="05000000000000000000" pitchFamily="2" charset="2"/>
              <a:buChar char="ü"/>
            </a:pPr>
            <a:r>
              <a:rPr lang="en-US" dirty="0" smtClean="0">
                <a:solidFill>
                  <a:schemeClr val="bg1"/>
                </a:solidFill>
                <a:latin typeface="Goudy Old Style" panose="02020502050305020303" pitchFamily="18" charset="0"/>
              </a:rPr>
              <a:t>In ‘37 Italy joins German and Japan forming the Rome-Tokyo-Berlin Pact</a:t>
            </a:r>
            <a:endParaRPr lang="en-US" dirty="0">
              <a:solidFill>
                <a:schemeClr val="bg1"/>
              </a:solidFill>
              <a:latin typeface="Goudy Old Style" panose="02020502050305020303"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4219575"/>
            <a:ext cx="238125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24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80">
                                          <p:stCondLst>
                                            <p:cond delay="0"/>
                                          </p:stCondLst>
                                        </p:cTn>
                                        <p:tgtEl>
                                          <p:spTgt spid="10242"/>
                                        </p:tgtEl>
                                      </p:cBhvr>
                                    </p:animEffect>
                                    <p:anim calcmode="lin" valueType="num">
                                      <p:cBhvr>
                                        <p:cTn id="8" dur="1822"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2"/>
                                        </p:tgtEl>
                                      </p:cBhvr>
                                      <p:to x="100000" y="60000"/>
                                    </p:animScale>
                                    <p:animScale>
                                      <p:cBhvr>
                                        <p:cTn id="14" dur="166" decel="50000">
                                          <p:stCondLst>
                                            <p:cond delay="676"/>
                                          </p:stCondLst>
                                        </p:cTn>
                                        <p:tgtEl>
                                          <p:spTgt spid="10242"/>
                                        </p:tgtEl>
                                      </p:cBhvr>
                                      <p:to x="100000" y="100000"/>
                                    </p:animScale>
                                    <p:animScale>
                                      <p:cBhvr>
                                        <p:cTn id="15" dur="26">
                                          <p:stCondLst>
                                            <p:cond delay="1312"/>
                                          </p:stCondLst>
                                        </p:cTn>
                                        <p:tgtEl>
                                          <p:spTgt spid="10242"/>
                                        </p:tgtEl>
                                      </p:cBhvr>
                                      <p:to x="100000" y="80000"/>
                                    </p:animScale>
                                    <p:animScale>
                                      <p:cBhvr>
                                        <p:cTn id="16" dur="166" decel="50000">
                                          <p:stCondLst>
                                            <p:cond delay="1338"/>
                                          </p:stCondLst>
                                        </p:cTn>
                                        <p:tgtEl>
                                          <p:spTgt spid="10242"/>
                                        </p:tgtEl>
                                      </p:cBhvr>
                                      <p:to x="100000" y="100000"/>
                                    </p:animScale>
                                    <p:animScale>
                                      <p:cBhvr>
                                        <p:cTn id="17" dur="26">
                                          <p:stCondLst>
                                            <p:cond delay="1642"/>
                                          </p:stCondLst>
                                        </p:cTn>
                                        <p:tgtEl>
                                          <p:spTgt spid="10242"/>
                                        </p:tgtEl>
                                      </p:cBhvr>
                                      <p:to x="100000" y="90000"/>
                                    </p:animScale>
                                    <p:animScale>
                                      <p:cBhvr>
                                        <p:cTn id="18" dur="166" decel="50000">
                                          <p:stCondLst>
                                            <p:cond delay="1668"/>
                                          </p:stCondLst>
                                        </p:cTn>
                                        <p:tgtEl>
                                          <p:spTgt spid="10242"/>
                                        </p:tgtEl>
                                      </p:cBhvr>
                                      <p:to x="100000" y="100000"/>
                                    </p:animScale>
                                    <p:animScale>
                                      <p:cBhvr>
                                        <p:cTn id="19" dur="26">
                                          <p:stCondLst>
                                            <p:cond delay="1808"/>
                                          </p:stCondLst>
                                        </p:cTn>
                                        <p:tgtEl>
                                          <p:spTgt spid="10242"/>
                                        </p:tgtEl>
                                      </p:cBhvr>
                                      <p:to x="100000" y="95000"/>
                                    </p:animScale>
                                    <p:animScale>
                                      <p:cBhvr>
                                        <p:cTn id="20" dur="166" decel="50000">
                                          <p:stCondLst>
                                            <p:cond delay="1834"/>
                                          </p:stCondLst>
                                        </p:cTn>
                                        <p:tgtEl>
                                          <p:spTgt spid="102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0" nodeType="clickEffect">
                                  <p:stCondLst>
                                    <p:cond delay="0"/>
                                  </p:stCondLst>
                                  <p:iterate type="lt">
                                    <p:tmPct val="4000"/>
                                  </p:iterate>
                                  <p:childTnLst>
                                    <p:set>
                                      <p:cBhvr override="childStyle">
                                        <p:cTn id="24" dur="500" fill="hold"/>
                                        <p:tgtEl>
                                          <p:spTgt spid="3">
                                            <p:txEl>
                                              <p:pRg st="0" end="0"/>
                                            </p:txEl>
                                          </p:spTgt>
                                        </p:tgtEl>
                                        <p:attrNameLst>
                                          <p:attrName>style.color</p:attrName>
                                        </p:attrNameLst>
                                      </p:cBhvr>
                                      <p:to>
                                        <p:clrVal>
                                          <a:schemeClr val="accent2"/>
                                        </p:clrVal>
                                      </p:to>
                                    </p:set>
                                    <p:set>
                                      <p:cBhvr>
                                        <p:cTn id="25" dur="500" fill="hold"/>
                                        <p:tgtEl>
                                          <p:spTgt spid="3">
                                            <p:txEl>
                                              <p:pRg st="0" end="0"/>
                                            </p:txEl>
                                          </p:spTgt>
                                        </p:tgtEl>
                                        <p:attrNameLst>
                                          <p:attrName>fillcolor</p:attrName>
                                        </p:attrNameLst>
                                      </p:cBhvr>
                                      <p:to>
                                        <p:clrVal>
                                          <a:schemeClr val="accent2"/>
                                        </p:clrVal>
                                      </p:to>
                                    </p:set>
                                    <p:set>
                                      <p:cBhvr>
                                        <p:cTn id="26" dur="500" fill="hold"/>
                                        <p:tgtEl>
                                          <p:spTgt spid="3">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grpId="0" nodeType="clickEffect">
                                  <p:stCondLst>
                                    <p:cond delay="0"/>
                                  </p:stCondLst>
                                  <p:iterate type="lt">
                                    <p:tmPct val="4000"/>
                                  </p:iterate>
                                  <p:childTnLst>
                                    <p:set>
                                      <p:cBhvr override="childStyle">
                                        <p:cTn id="30" dur="500" fill="hold"/>
                                        <p:tgtEl>
                                          <p:spTgt spid="3">
                                            <p:txEl>
                                              <p:pRg st="1" end="1"/>
                                            </p:txEl>
                                          </p:spTgt>
                                        </p:tgtEl>
                                        <p:attrNameLst>
                                          <p:attrName>style.color</p:attrName>
                                        </p:attrNameLst>
                                      </p:cBhvr>
                                      <p:to>
                                        <p:clrVal>
                                          <a:schemeClr val="accent2"/>
                                        </p:clrVal>
                                      </p:to>
                                    </p:set>
                                    <p:set>
                                      <p:cBhvr>
                                        <p:cTn id="31" dur="500" fill="hold"/>
                                        <p:tgtEl>
                                          <p:spTgt spid="3">
                                            <p:txEl>
                                              <p:pRg st="1" end="1"/>
                                            </p:txEl>
                                          </p:spTgt>
                                        </p:tgtEl>
                                        <p:attrNameLst>
                                          <p:attrName>fillcolor</p:attrName>
                                        </p:attrNameLst>
                                      </p:cBhvr>
                                      <p:to>
                                        <p:clrVal>
                                          <a:schemeClr val="accent2"/>
                                        </p:clrVal>
                                      </p:to>
                                    </p:set>
                                    <p:set>
                                      <p:cBhvr>
                                        <p:cTn id="32" dur="500" fill="hold"/>
                                        <p:tgtEl>
                                          <p:spTgt spid="3">
                                            <p:txEl>
                                              <p:pRg st="1" end="1"/>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grpId="0" nodeType="clickEffect">
                                  <p:stCondLst>
                                    <p:cond delay="0"/>
                                  </p:stCondLst>
                                  <p:iterate type="lt">
                                    <p:tmPct val="4000"/>
                                  </p:iterate>
                                  <p:childTnLst>
                                    <p:set>
                                      <p:cBhvr override="childStyle">
                                        <p:cTn id="36" dur="500" fill="hold"/>
                                        <p:tgtEl>
                                          <p:spTgt spid="3">
                                            <p:txEl>
                                              <p:pRg st="2" end="2"/>
                                            </p:txEl>
                                          </p:spTgt>
                                        </p:tgtEl>
                                        <p:attrNameLst>
                                          <p:attrName>style.color</p:attrName>
                                        </p:attrNameLst>
                                      </p:cBhvr>
                                      <p:to>
                                        <p:clrVal>
                                          <a:schemeClr val="accent2"/>
                                        </p:clrVal>
                                      </p:to>
                                    </p:set>
                                    <p:set>
                                      <p:cBhvr>
                                        <p:cTn id="37" dur="500" fill="hold"/>
                                        <p:tgtEl>
                                          <p:spTgt spid="3">
                                            <p:txEl>
                                              <p:pRg st="2" end="2"/>
                                            </p:txEl>
                                          </p:spTgt>
                                        </p:tgtEl>
                                        <p:attrNameLst>
                                          <p:attrName>fillcolor</p:attrName>
                                        </p:attrNameLst>
                                      </p:cBhvr>
                                      <p:to>
                                        <p:clrVal>
                                          <a:schemeClr val="accent2"/>
                                        </p:clrVal>
                                      </p:to>
                                    </p:set>
                                    <p:set>
                                      <p:cBhvr>
                                        <p:cTn id="38" dur="500" fill="hold"/>
                                        <p:tgtEl>
                                          <p:spTgt spid="3">
                                            <p:txEl>
                                              <p:pRg st="2" end="2"/>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grpId="0" nodeType="clickEffect">
                                  <p:stCondLst>
                                    <p:cond delay="0"/>
                                  </p:stCondLst>
                                  <p:iterate type="lt">
                                    <p:tmPct val="4000"/>
                                  </p:iterate>
                                  <p:childTnLst>
                                    <p:set>
                                      <p:cBhvr override="childStyle">
                                        <p:cTn id="42" dur="500" fill="hold"/>
                                        <p:tgtEl>
                                          <p:spTgt spid="3">
                                            <p:txEl>
                                              <p:pRg st="3" end="3"/>
                                            </p:txEl>
                                          </p:spTgt>
                                        </p:tgtEl>
                                        <p:attrNameLst>
                                          <p:attrName>style.color</p:attrName>
                                        </p:attrNameLst>
                                      </p:cBhvr>
                                      <p:to>
                                        <p:clrVal>
                                          <a:schemeClr val="accent2"/>
                                        </p:clrVal>
                                      </p:to>
                                    </p:set>
                                    <p:set>
                                      <p:cBhvr>
                                        <p:cTn id="43" dur="500" fill="hold"/>
                                        <p:tgtEl>
                                          <p:spTgt spid="3">
                                            <p:txEl>
                                              <p:pRg st="3" end="3"/>
                                            </p:txEl>
                                          </p:spTgt>
                                        </p:tgtEl>
                                        <p:attrNameLst>
                                          <p:attrName>fillcolor</p:attrName>
                                        </p:attrNameLst>
                                      </p:cBhvr>
                                      <p:to>
                                        <p:clrVal>
                                          <a:schemeClr val="accent2"/>
                                        </p:clrVal>
                                      </p:to>
                                    </p:set>
                                    <p:set>
                                      <p:cBhvr>
                                        <p:cTn id="44"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lstStyle/>
          <a:p>
            <a:pPr marL="0" indent="0" algn="ctr">
              <a:buNone/>
            </a:pPr>
            <a:r>
              <a:rPr lang="en-US" sz="3600" dirty="0" smtClean="0">
                <a:solidFill>
                  <a:schemeClr val="bg1"/>
                </a:solidFill>
                <a:latin typeface="Goudy Old Style" panose="02020502050305020303" pitchFamily="18" charset="0"/>
              </a:rPr>
              <a:t>Now please, take out your textbooks</a:t>
            </a:r>
          </a:p>
          <a:p>
            <a:pPr marL="0" indent="0" algn="ctr">
              <a:buNone/>
            </a:pPr>
            <a:endParaRPr lang="en-US" dirty="0" smtClean="0">
              <a:solidFill>
                <a:schemeClr val="bg1"/>
              </a:solidFill>
              <a:latin typeface="Goudy Old Style" panose="02020502050305020303" pitchFamily="18" charset="0"/>
            </a:endParaRPr>
          </a:p>
          <a:p>
            <a:pPr marL="0" indent="0" algn="ctr">
              <a:buNone/>
            </a:pPr>
            <a:r>
              <a:rPr lang="en-US" sz="8000" dirty="0" smtClean="0">
                <a:solidFill>
                  <a:schemeClr val="bg1"/>
                </a:solidFill>
                <a:latin typeface="Goudy Old Style" panose="02020502050305020303" pitchFamily="18" charset="0"/>
              </a:rPr>
              <a:t>Pg. 118</a:t>
            </a:r>
            <a:endParaRPr lang="en-US" sz="8000" dirty="0">
              <a:solidFill>
                <a:schemeClr val="bg1"/>
              </a:solidFill>
              <a:latin typeface="Goudy Old Style" panose="02020502050305020303" pitchFamily="18" charset="0"/>
            </a:endParaRPr>
          </a:p>
        </p:txBody>
      </p:sp>
      <p:sp>
        <p:nvSpPr>
          <p:cNvPr id="4" name="Rectangle 3"/>
          <p:cNvSpPr/>
          <p:nvPr/>
        </p:nvSpPr>
        <p:spPr>
          <a:xfrm>
            <a:off x="963063" y="381000"/>
            <a:ext cx="7217873" cy="923330"/>
          </a:xfrm>
          <a:prstGeom prst="rect">
            <a:avLst/>
          </a:prstGeom>
          <a:noFill/>
        </p:spPr>
        <p:txBody>
          <a:bodyPr wrap="none" lIns="91440" tIns="45720" rIns="91440" bIns="45720">
            <a:spAutoFit/>
          </a:bodyPr>
          <a:lstStyle/>
          <a:p>
            <a:pPr algn="ctr"/>
            <a:r>
              <a:rPr lang="en-US"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Hossbach</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Memorandum</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47066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3">
                                            <p:txEl>
                                              <p:pRg st="0" end="0"/>
                                            </p:txEl>
                                          </p:spTgt>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0" nodeType="clickEffect">
                                  <p:stCondLst>
                                    <p:cond delay="0"/>
                                  </p:stCondLst>
                                  <p:childTnLst>
                                    <p:animScale>
                                      <p:cBhvr>
                                        <p:cTn id="15"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Bold" panose="020E0705020206020404" pitchFamily="34" charset="0"/>
              </a:rPr>
              <a:t>Czechoslovakia</a:t>
            </a:r>
            <a:r>
              <a:rPr lang="en-US" dirty="0" smtClean="0">
                <a:solidFill>
                  <a:schemeClr val="accent3">
                    <a:lumMod val="50000"/>
                  </a:schemeClr>
                </a:solidFill>
                <a:latin typeface="Copperplate Gothic Bold" panose="020E0705020206020404" pitchFamily="34" charset="0"/>
              </a:rPr>
              <a:t> </a:t>
            </a:r>
            <a:endParaRPr lang="en-US" dirty="0">
              <a:solidFill>
                <a:schemeClr val="accent3">
                  <a:lumMod val="50000"/>
                </a:schemeClr>
              </a:solidFill>
              <a:latin typeface="Copperplate Gothic Bold" panose="020E0705020206020404" pitchFamily="34" charset="0"/>
            </a:endParaRPr>
          </a:p>
        </p:txBody>
      </p:sp>
      <p:sp>
        <p:nvSpPr>
          <p:cNvPr id="3" name="Content Placeholder 2"/>
          <p:cNvSpPr>
            <a:spLocks noGrp="1"/>
          </p:cNvSpPr>
          <p:nvPr>
            <p:ph idx="1"/>
          </p:nvPr>
        </p:nvSpPr>
        <p:spPr>
          <a:xfrm>
            <a:off x="0" y="1600200"/>
            <a:ext cx="4648200" cy="5105400"/>
          </a:xfrm>
        </p:spPr>
        <p:txBody>
          <a:bodyPr>
            <a:normAutofit fontScale="85000" lnSpcReduction="20000"/>
          </a:bodyPr>
          <a:lstStyle/>
          <a:p>
            <a:pPr>
              <a:buFont typeface="Wingdings" panose="05000000000000000000" pitchFamily="2" charset="2"/>
              <a:buChar char="q"/>
            </a:pPr>
            <a:r>
              <a:rPr lang="en-US" dirty="0" smtClean="0">
                <a:solidFill>
                  <a:schemeClr val="bg1"/>
                </a:solidFill>
              </a:rPr>
              <a:t>In May of 1938, Hitler retakes the Sudetenland.  </a:t>
            </a:r>
          </a:p>
          <a:p>
            <a:pPr>
              <a:buFont typeface="Wingdings" panose="05000000000000000000" pitchFamily="2" charset="2"/>
              <a:buChar char="q"/>
            </a:pPr>
            <a:r>
              <a:rPr lang="en-US" dirty="0" smtClean="0">
                <a:solidFill>
                  <a:schemeClr val="bg1"/>
                </a:solidFill>
              </a:rPr>
              <a:t>Czech leader </a:t>
            </a:r>
            <a:r>
              <a:rPr lang="en-US" dirty="0" err="1" smtClean="0">
                <a:solidFill>
                  <a:schemeClr val="bg1"/>
                </a:solidFill>
              </a:rPr>
              <a:t>Edvard</a:t>
            </a:r>
            <a:r>
              <a:rPr lang="en-US" dirty="0" smtClean="0">
                <a:solidFill>
                  <a:schemeClr val="bg1"/>
                </a:solidFill>
              </a:rPr>
              <a:t> Benes appealed to France and Great Britain for help. </a:t>
            </a:r>
          </a:p>
          <a:p>
            <a:pPr>
              <a:buFont typeface="Wingdings" panose="05000000000000000000" pitchFamily="2" charset="2"/>
              <a:buChar char="q"/>
            </a:pPr>
            <a:r>
              <a:rPr lang="en-US" dirty="0" smtClean="0">
                <a:solidFill>
                  <a:schemeClr val="bg1"/>
                </a:solidFill>
              </a:rPr>
              <a:t>On September 29, 1938, Britain, France and Italy agreed to Hitler’s demands giving him all of the Sudetenland</a:t>
            </a:r>
            <a:r>
              <a:rPr lang="en-US" dirty="0" smtClean="0">
                <a:solidFill>
                  <a:srgbClr val="C00000"/>
                </a:solidFill>
              </a:rPr>
              <a:t> (</a:t>
            </a:r>
            <a:r>
              <a:rPr lang="en-US" b="1" i="1" u="sng" dirty="0" smtClean="0">
                <a:solidFill>
                  <a:srgbClr val="C00000"/>
                </a:solidFill>
                <a:effectLst>
                  <a:outerShdw blurRad="38100" dist="38100" dir="2700000" algn="tl">
                    <a:srgbClr val="000000">
                      <a:alpha val="43137"/>
                    </a:srgbClr>
                  </a:outerShdw>
                </a:effectLst>
              </a:rPr>
              <a:t>Munich Conference</a:t>
            </a:r>
            <a:r>
              <a:rPr lang="en-US" dirty="0" smtClean="0">
                <a:solidFill>
                  <a:srgbClr val="C00000"/>
                </a:solidFill>
              </a:rPr>
              <a:t>)</a:t>
            </a:r>
          </a:p>
          <a:p>
            <a:pPr>
              <a:buFont typeface="Wingdings" panose="05000000000000000000" pitchFamily="2" charset="2"/>
              <a:buChar char="q"/>
            </a:pPr>
            <a:r>
              <a:rPr lang="en-US" dirty="0" smtClean="0">
                <a:solidFill>
                  <a:schemeClr val="bg1"/>
                </a:solidFill>
              </a:rPr>
              <a:t>March 1939, Hitler takes all of Czechoslovakia. </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09800"/>
            <a:ext cx="4572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01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Munich Conference</a:t>
            </a:r>
            <a:endParaRPr lang="en-US" dirty="0"/>
          </a:p>
        </p:txBody>
      </p:sp>
      <p:pic>
        <p:nvPicPr>
          <p:cNvPr id="2050" name="Picture 2" descr="http://history10paper2.wikispaces.com/file/view/SpinelessBgcartoon.jpg/31872675/SpinelessBgcarto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6629400" cy="4909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24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i="1" dirty="0" smtClean="0">
                <a:solidFill>
                  <a:schemeClr val="bg1"/>
                </a:solidFill>
              </a:rPr>
              <a:t>Chamberlains failed attempt at Peace</a:t>
            </a:r>
            <a:endParaRPr lang="en-US" b="1" i="1"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762000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07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4191000" cy="1143000"/>
          </a:xfrm>
        </p:spPr>
        <p:txBody>
          <a:bodyPr>
            <a:normAutofit fontScale="90000"/>
          </a:bodyPr>
          <a:lstStyle/>
          <a:p>
            <a:r>
              <a:rPr lang="en-US" dirty="0" smtClean="0"/>
              <a:t>Immediate Causes of WWII</a:t>
            </a:r>
            <a:endParaRPr lang="en-US" dirty="0"/>
          </a:p>
        </p:txBody>
      </p:sp>
      <p:sp>
        <p:nvSpPr>
          <p:cNvPr id="3" name="Content Placeholder 2"/>
          <p:cNvSpPr>
            <a:spLocks noGrp="1"/>
          </p:cNvSpPr>
          <p:nvPr>
            <p:ph idx="1"/>
          </p:nvPr>
        </p:nvSpPr>
        <p:spPr>
          <a:xfrm>
            <a:off x="0" y="3276600"/>
            <a:ext cx="6324600" cy="3581400"/>
          </a:xfrm>
        </p:spPr>
        <p:txBody>
          <a:bodyPr>
            <a:normAutofit fontScale="77500" lnSpcReduction="20000"/>
          </a:bodyPr>
          <a:lstStyle/>
          <a:p>
            <a:pPr marL="514350" indent="-514350">
              <a:buFont typeface="+mj-lt"/>
              <a:buAutoNum type="arabicPeriod"/>
            </a:pPr>
            <a:r>
              <a:rPr lang="en-US" dirty="0" smtClean="0">
                <a:solidFill>
                  <a:schemeClr val="bg1"/>
                </a:solidFill>
              </a:rPr>
              <a:t>Non Aggression Pact (1939)</a:t>
            </a:r>
          </a:p>
          <a:p>
            <a:pPr marL="400050" lvl="1" indent="0">
              <a:buNone/>
            </a:pPr>
            <a:r>
              <a:rPr lang="en-US" dirty="0" smtClean="0">
                <a:solidFill>
                  <a:schemeClr val="bg1"/>
                </a:solidFill>
              </a:rPr>
              <a:t>a. What were Hitler’s motives for reaching an agreement with the Soviet Union? </a:t>
            </a:r>
          </a:p>
          <a:p>
            <a:pPr marL="400050" lvl="1" indent="0">
              <a:buNone/>
            </a:pPr>
            <a:r>
              <a:rPr lang="en-US" dirty="0" smtClean="0">
                <a:solidFill>
                  <a:schemeClr val="bg1"/>
                </a:solidFill>
              </a:rPr>
              <a:t>b. What were Stalin’s motives for reaching an agreement with Germany?  </a:t>
            </a:r>
          </a:p>
          <a:p>
            <a:pPr marL="514350" indent="-514350">
              <a:buFont typeface="+mj-lt"/>
              <a:buAutoNum type="arabicPeriod"/>
            </a:pPr>
            <a:r>
              <a:rPr lang="en-US" dirty="0" smtClean="0">
                <a:solidFill>
                  <a:schemeClr val="bg1"/>
                </a:solidFill>
              </a:rPr>
              <a:t>Invasion of Poland</a:t>
            </a:r>
          </a:p>
          <a:p>
            <a:pPr marL="914400" lvl="1" indent="-514350">
              <a:buAutoNum type="alphaLcPeriod"/>
            </a:pPr>
            <a:r>
              <a:rPr lang="en-US" dirty="0" smtClean="0">
                <a:solidFill>
                  <a:schemeClr val="bg1"/>
                </a:solidFill>
              </a:rPr>
              <a:t>Most immediate cause</a:t>
            </a:r>
          </a:p>
          <a:p>
            <a:pPr marL="914400" lvl="1" indent="-514350">
              <a:buAutoNum type="alphaLcPeriod"/>
            </a:pPr>
            <a:r>
              <a:rPr lang="en-US" dirty="0" smtClean="0">
                <a:solidFill>
                  <a:schemeClr val="bg1"/>
                </a:solidFill>
              </a:rPr>
              <a:t>Chamberlain and Albert Lebrun announce their support for Poland</a:t>
            </a:r>
          </a:p>
          <a:p>
            <a:pPr marL="914400" lvl="1" indent="-514350">
              <a:buAutoNum type="alphaLcPeriod"/>
            </a:pPr>
            <a:r>
              <a:rPr lang="en-US" dirty="0" smtClean="0">
                <a:solidFill>
                  <a:schemeClr val="bg1"/>
                </a:solidFill>
              </a:rPr>
              <a:t>September 1, 1939 Germany invades Poland thus starting WWII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045" y="0"/>
            <a:ext cx="4634976"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04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solidFill>
                  <a:schemeClr val="bg1"/>
                </a:solidFill>
                <a:latin typeface="Copperplate Gothic Bold" panose="020E0705020206020404" pitchFamily="34" charset="0"/>
              </a:rPr>
              <a:t>Hitler's </a:t>
            </a:r>
            <a:r>
              <a:rPr lang="en-US" dirty="0" smtClean="0">
                <a:solidFill>
                  <a:schemeClr val="bg1"/>
                </a:solidFill>
                <a:latin typeface="Copperplate Gothic Bold" panose="020E0705020206020404" pitchFamily="34" charset="0"/>
              </a:rPr>
              <a:t>Agenda ’19-’33</a:t>
            </a:r>
            <a:endParaRPr lang="en-US" dirty="0">
              <a:solidFill>
                <a:schemeClr val="bg1"/>
              </a:solidFill>
              <a:latin typeface="Copperplate Gothic Bold" panose="020E0705020206020404" pitchFamily="34" charset="0"/>
            </a:endParaRPr>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r>
              <a:rPr lang="en-US" dirty="0" smtClean="0">
                <a:solidFill>
                  <a:schemeClr val="bg1"/>
                </a:solidFill>
                <a:latin typeface="Bodoni MT Black" panose="02070A03080606020203" pitchFamily="18" charset="0"/>
              </a:rPr>
              <a:t>Unification of all German people</a:t>
            </a:r>
          </a:p>
          <a:p>
            <a:r>
              <a:rPr lang="en-US" dirty="0" smtClean="0">
                <a:solidFill>
                  <a:schemeClr val="bg1"/>
                </a:solidFill>
                <a:latin typeface="Bodoni MT Black" panose="02070A03080606020203" pitchFamily="18" charset="0"/>
              </a:rPr>
              <a:t>Rebuild a Strong Germany </a:t>
            </a:r>
          </a:p>
          <a:p>
            <a:pPr marL="0" indent="0">
              <a:buNone/>
            </a:pPr>
            <a:r>
              <a:rPr lang="en-US" dirty="0">
                <a:solidFill>
                  <a:schemeClr val="bg1"/>
                </a:solidFill>
                <a:latin typeface="Bodoni MT Black" panose="02070A03080606020203" pitchFamily="18" charset="0"/>
              </a:rPr>
              <a:t> </a:t>
            </a:r>
            <a:r>
              <a:rPr lang="en-US" dirty="0" smtClean="0">
                <a:solidFill>
                  <a:schemeClr val="bg1"/>
                </a:solidFill>
                <a:latin typeface="Bodoni MT Black" panose="02070A03080606020203" pitchFamily="18" charset="0"/>
              </a:rPr>
              <a:t>             - “Deutschland </a:t>
            </a:r>
            <a:r>
              <a:rPr lang="en-US" dirty="0" err="1" smtClean="0">
                <a:solidFill>
                  <a:schemeClr val="bg1"/>
                </a:solidFill>
                <a:latin typeface="Bodoni MT Black" panose="02070A03080606020203" pitchFamily="18" charset="0"/>
              </a:rPr>
              <a:t>über</a:t>
            </a:r>
            <a:r>
              <a:rPr lang="en-US" dirty="0" smtClean="0">
                <a:solidFill>
                  <a:schemeClr val="bg1"/>
                </a:solidFill>
                <a:latin typeface="Bodoni MT Black" panose="02070A03080606020203" pitchFamily="18" charset="0"/>
              </a:rPr>
              <a:t> </a:t>
            </a:r>
            <a:r>
              <a:rPr lang="en-US" dirty="0" err="1" smtClean="0">
                <a:solidFill>
                  <a:schemeClr val="bg1"/>
                </a:solidFill>
                <a:latin typeface="Bodoni MT Black" panose="02070A03080606020203" pitchFamily="18" charset="0"/>
              </a:rPr>
              <a:t>Alles</a:t>
            </a:r>
            <a:r>
              <a:rPr lang="en-US" dirty="0" smtClean="0">
                <a:solidFill>
                  <a:schemeClr val="bg1"/>
                </a:solidFill>
                <a:latin typeface="Bodoni MT Black" panose="02070A03080606020203" pitchFamily="18" charset="0"/>
              </a:rPr>
              <a:t>”</a:t>
            </a:r>
          </a:p>
          <a:p>
            <a:r>
              <a:rPr lang="en-US" dirty="0" smtClean="0">
                <a:solidFill>
                  <a:schemeClr val="bg1"/>
                </a:solidFill>
                <a:latin typeface="Bodoni MT Black" panose="02070A03080606020203" pitchFamily="18" charset="0"/>
              </a:rPr>
              <a:t>End of the Treaty of  Versailles</a:t>
            </a:r>
          </a:p>
          <a:p>
            <a:r>
              <a:rPr lang="en-US" dirty="0" smtClean="0">
                <a:solidFill>
                  <a:schemeClr val="bg1"/>
                </a:solidFill>
                <a:latin typeface="Bodoni MT Black" panose="02070A03080606020203" pitchFamily="18" charset="0"/>
              </a:rPr>
              <a:t>National Army</a:t>
            </a:r>
          </a:p>
          <a:p>
            <a:r>
              <a:rPr lang="en-US" dirty="0" smtClean="0">
                <a:solidFill>
                  <a:schemeClr val="bg1"/>
                </a:solidFill>
                <a:latin typeface="Bodoni MT Black" panose="02070A03080606020203" pitchFamily="18" charset="0"/>
              </a:rPr>
              <a:t>Expulsion of the Jews</a:t>
            </a:r>
          </a:p>
          <a:p>
            <a:r>
              <a:rPr lang="en-US" i="1" dirty="0" smtClean="0">
                <a:solidFill>
                  <a:schemeClr val="bg1"/>
                </a:solidFill>
                <a:effectLst>
                  <a:outerShdw blurRad="38100" dist="38100" dir="2700000" algn="tl">
                    <a:srgbClr val="000000">
                      <a:alpha val="43137"/>
                    </a:srgbClr>
                  </a:outerShdw>
                </a:effectLst>
                <a:latin typeface="Bodoni MT Black" panose="02070A03080606020203" pitchFamily="18" charset="0"/>
              </a:rPr>
              <a:t>Lebensraum</a:t>
            </a:r>
          </a:p>
          <a:p>
            <a:endParaRPr lang="en-US" i="1" dirty="0">
              <a:solidFill>
                <a:schemeClr val="bg1"/>
              </a:solidFill>
              <a:effectLst>
                <a:outerShdw blurRad="38100" dist="38100" dir="2700000" algn="tl">
                  <a:srgbClr val="000000">
                    <a:alpha val="43137"/>
                  </a:srgbClr>
                </a:outerShdw>
              </a:effectLst>
            </a:endParaRPr>
          </a:p>
          <a:p>
            <a:pPr marL="0" indent="0">
              <a:buNone/>
            </a:pPr>
            <a:r>
              <a:rPr lang="en-US" i="1" dirty="0" smtClean="0">
                <a:solidFill>
                  <a:schemeClr val="bg1"/>
                </a:solidFill>
                <a:effectLst>
                  <a:outerShdw blurRad="38100" dist="38100" dir="2700000" algn="tl">
                    <a:srgbClr val="000000">
                      <a:alpha val="43137"/>
                    </a:srgbClr>
                  </a:outerShdw>
                </a:effectLst>
              </a:rPr>
              <a:t>After Hitler is sentenced to 9 months in prison (1924), he writes Mein </a:t>
            </a:r>
            <a:r>
              <a:rPr lang="en-US" i="1" dirty="0" err="1" smtClean="0">
                <a:solidFill>
                  <a:schemeClr val="bg1"/>
                </a:solidFill>
                <a:effectLst>
                  <a:outerShdw blurRad="38100" dist="38100" dir="2700000" algn="tl">
                    <a:srgbClr val="000000">
                      <a:alpha val="43137"/>
                    </a:srgbClr>
                  </a:outerShdw>
                </a:effectLst>
              </a:rPr>
              <a:t>Kampf</a:t>
            </a:r>
            <a:r>
              <a:rPr lang="en-US" i="1" dirty="0" smtClean="0">
                <a:solidFill>
                  <a:schemeClr val="bg1"/>
                </a:solidFill>
                <a:effectLst>
                  <a:outerShdw blurRad="38100" dist="38100" dir="2700000" algn="tl">
                    <a:srgbClr val="000000">
                      <a:alpha val="43137"/>
                    </a:srgbClr>
                  </a:outerShdw>
                </a:effectLst>
              </a:rPr>
              <a:t> where he outlines the direction he wanted to take Germany</a:t>
            </a:r>
            <a:endParaRPr lang="en-US"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14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143000"/>
          </a:xfrm>
        </p:spPr>
        <p:txBody>
          <a:bodyPr>
            <a:normAutofit/>
          </a:bodyPr>
          <a:lstStyle/>
          <a:p>
            <a:r>
              <a:rPr lang="en-US" sz="3600" dirty="0" smtClean="0">
                <a:solidFill>
                  <a:schemeClr val="bg1"/>
                </a:solidFill>
              </a:rPr>
              <a:t>What is the message of this 1939 cartoon?</a:t>
            </a:r>
            <a:endParaRPr lang="en-US" sz="3600" dirty="0">
              <a:solidFill>
                <a:schemeClr val="bg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46970"/>
            <a:ext cx="6629400" cy="511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46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4099"/>
                                        </p:tgtEl>
                                      </p:cBhvr>
                                    </p:animEffect>
                                    <p:anim calcmode="lin" valueType="num">
                                      <p:cBhvr>
                                        <p:cTn id="7" dur="2000"/>
                                        <p:tgtEl>
                                          <p:spTgt spid="409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099"/>
                                        </p:tgtEl>
                                        <p:attrNameLst>
                                          <p:attrName>ppt_h</p:attrName>
                                        </p:attrNameLst>
                                      </p:cBhvr>
                                      <p:tavLst>
                                        <p:tav tm="0">
                                          <p:val>
                                            <p:strVal val="ppt_h"/>
                                          </p:val>
                                        </p:tav>
                                        <p:tav tm="100000">
                                          <p:val>
                                            <p:strVal val="ppt_h"/>
                                          </p:val>
                                        </p:tav>
                                      </p:tavLst>
                                    </p:anim>
                                    <p:set>
                                      <p:cBhvr>
                                        <p:cTn id="9" dur="1" fill="hold">
                                          <p:stCondLst>
                                            <p:cond delay="1999"/>
                                          </p:stCondLst>
                                        </p:cTn>
                                        <p:tgtEl>
                                          <p:spTgt spid="40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13" y="0"/>
            <a:ext cx="8229600" cy="1066800"/>
          </a:xfrm>
        </p:spPr>
        <p:txBody>
          <a:bodyPr/>
          <a:lstStyle/>
          <a:p>
            <a:r>
              <a:rPr lang="en-US" dirty="0" smtClean="0"/>
              <a:t>Failure of Appeasement</a:t>
            </a:r>
            <a:endParaRPr lang="en-US" dirty="0"/>
          </a:p>
        </p:txBody>
      </p:sp>
      <p:sp>
        <p:nvSpPr>
          <p:cNvPr id="3" name="Content Placeholder 2"/>
          <p:cNvSpPr>
            <a:spLocks noGrp="1"/>
          </p:cNvSpPr>
          <p:nvPr>
            <p:ph idx="1"/>
          </p:nvPr>
        </p:nvSpPr>
        <p:spPr>
          <a:xfrm>
            <a:off x="527713" y="914400"/>
            <a:ext cx="8229600" cy="1295400"/>
          </a:xfrm>
        </p:spPr>
        <p:txBody>
          <a:bodyPr/>
          <a:lstStyle/>
          <a:p>
            <a:pPr marL="0" indent="0">
              <a:buNone/>
            </a:pPr>
            <a:r>
              <a:rPr lang="en-US" dirty="0" smtClean="0"/>
              <a:t>To what extent was appeasement a cause of WWII?  </a:t>
            </a:r>
          </a:p>
          <a:p>
            <a:pPr marL="0" indent="0">
              <a:buNone/>
            </a:pPr>
            <a:endParaRPr lang="en-US" dirty="0"/>
          </a:p>
        </p:txBody>
      </p:sp>
      <p:sp>
        <p:nvSpPr>
          <p:cNvPr id="4" name="Rectangle 3"/>
          <p:cNvSpPr/>
          <p:nvPr/>
        </p:nvSpPr>
        <p:spPr>
          <a:xfrm>
            <a:off x="360699" y="2209800"/>
            <a:ext cx="4800600" cy="2862322"/>
          </a:xfrm>
          <a:prstGeom prst="rect">
            <a:avLst/>
          </a:prstGeom>
        </p:spPr>
        <p:txBody>
          <a:bodyPr wrap="square">
            <a:spAutoFit/>
          </a:bodyPr>
          <a:lstStyle/>
          <a:p>
            <a:r>
              <a:rPr lang="en-US" sz="2000" dirty="0" smtClean="0">
                <a:solidFill>
                  <a:schemeClr val="bg1"/>
                </a:solidFill>
              </a:rPr>
              <a:t>“We </a:t>
            </a:r>
            <a:r>
              <a:rPr lang="en-US" sz="2000" dirty="0">
                <a:solidFill>
                  <a:schemeClr val="bg1"/>
                </a:solidFill>
              </a:rPr>
              <a:t>should seek by all means in our power to avoid war, by </a:t>
            </a:r>
            <a:r>
              <a:rPr lang="en-US" sz="2000" dirty="0" err="1">
                <a:solidFill>
                  <a:schemeClr val="bg1"/>
                </a:solidFill>
              </a:rPr>
              <a:t>analysing</a:t>
            </a:r>
            <a:r>
              <a:rPr lang="en-US" sz="2000" dirty="0">
                <a:solidFill>
                  <a:schemeClr val="bg1"/>
                </a:solidFill>
              </a:rPr>
              <a:t> possible causes, by trying to remove them, by discussion in a spirit of collaboration and good will. I cannot believe that such a </a:t>
            </a:r>
            <a:r>
              <a:rPr lang="en-US" sz="2000" dirty="0" err="1">
                <a:solidFill>
                  <a:schemeClr val="bg1"/>
                </a:solidFill>
              </a:rPr>
              <a:t>programme</a:t>
            </a:r>
            <a:r>
              <a:rPr lang="en-US" sz="2000" dirty="0">
                <a:solidFill>
                  <a:schemeClr val="bg1"/>
                </a:solidFill>
              </a:rPr>
              <a:t> would be rejected by the people of this country, even if it does mean the establishment of personal contact with the dictators</a:t>
            </a:r>
            <a:r>
              <a:rPr lang="en-US" sz="2000" dirty="0" smtClean="0">
                <a:solidFill>
                  <a:schemeClr val="bg1"/>
                </a:solidFill>
              </a:rPr>
              <a:t>.”</a:t>
            </a:r>
          </a:p>
          <a:p>
            <a:pPr algn="r"/>
            <a:r>
              <a:rPr lang="en-US" sz="2000" dirty="0" smtClean="0">
                <a:solidFill>
                  <a:schemeClr val="bg1"/>
                </a:solidFill>
              </a:rPr>
              <a:t>—Neville Chamberlain</a:t>
            </a:r>
            <a:endParaRPr lang="en-US" sz="2000" dirty="0">
              <a:solidFill>
                <a:schemeClr val="bg1"/>
              </a:solidFill>
            </a:endParaRPr>
          </a:p>
        </p:txBody>
      </p:sp>
      <p:sp>
        <p:nvSpPr>
          <p:cNvPr id="5" name="TextBox 4"/>
          <p:cNvSpPr txBox="1"/>
          <p:nvPr/>
        </p:nvSpPr>
        <p:spPr>
          <a:xfrm>
            <a:off x="685800" y="5562600"/>
            <a:ext cx="7948612" cy="707886"/>
          </a:xfrm>
          <a:prstGeom prst="rect">
            <a:avLst/>
          </a:prstGeom>
          <a:noFill/>
        </p:spPr>
        <p:txBody>
          <a:bodyPr wrap="square" rtlCol="0">
            <a:spAutoFit/>
          </a:bodyPr>
          <a:lstStyle/>
          <a:p>
            <a:pPr algn="ctr"/>
            <a:r>
              <a:rPr lang="en-US" sz="2000" dirty="0" smtClean="0">
                <a:solidFill>
                  <a:schemeClr val="bg1"/>
                </a:solidFill>
              </a:rPr>
              <a:t>“An </a:t>
            </a:r>
            <a:r>
              <a:rPr lang="en-US" sz="2000" dirty="0">
                <a:solidFill>
                  <a:schemeClr val="bg1"/>
                </a:solidFill>
              </a:rPr>
              <a:t>appeaser is one who feeds a crocodile, hoping it will eat him </a:t>
            </a:r>
            <a:r>
              <a:rPr lang="en-US" sz="2000" dirty="0" smtClean="0">
                <a:solidFill>
                  <a:schemeClr val="bg1"/>
                </a:solidFill>
              </a:rPr>
              <a:t>last”</a:t>
            </a:r>
          </a:p>
          <a:p>
            <a:pPr algn="r"/>
            <a:r>
              <a:rPr lang="en-US" sz="2000" dirty="0" smtClean="0">
                <a:solidFill>
                  <a:schemeClr val="bg1"/>
                </a:solidFill>
              </a:rPr>
              <a:t>—Winston Churchill</a:t>
            </a:r>
            <a:endParaRPr lang="en-US" sz="2000" dirty="0">
              <a:solidFill>
                <a:schemeClr val="bg1"/>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524000"/>
            <a:ext cx="3148012" cy="388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4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122"/>
                                        </p:tgtEl>
                                        <p:attrNameLst>
                                          <p:attrName>r</p:attrName>
                                        </p:attrNameLst>
                                      </p:cBhvr>
                                    </p:animRot>
                                    <p:animRot by="-240000">
                                      <p:cBhvr>
                                        <p:cTn id="7" dur="200" fill="hold">
                                          <p:stCondLst>
                                            <p:cond delay="200"/>
                                          </p:stCondLst>
                                        </p:cTn>
                                        <p:tgtEl>
                                          <p:spTgt spid="5122"/>
                                        </p:tgtEl>
                                        <p:attrNameLst>
                                          <p:attrName>r</p:attrName>
                                        </p:attrNameLst>
                                      </p:cBhvr>
                                    </p:animRot>
                                    <p:animRot by="240000">
                                      <p:cBhvr>
                                        <p:cTn id="8" dur="200" fill="hold">
                                          <p:stCondLst>
                                            <p:cond delay="400"/>
                                          </p:stCondLst>
                                        </p:cTn>
                                        <p:tgtEl>
                                          <p:spTgt spid="5122"/>
                                        </p:tgtEl>
                                        <p:attrNameLst>
                                          <p:attrName>r</p:attrName>
                                        </p:attrNameLst>
                                      </p:cBhvr>
                                    </p:animRot>
                                    <p:animRot by="-240000">
                                      <p:cBhvr>
                                        <p:cTn id="9" dur="200" fill="hold">
                                          <p:stCondLst>
                                            <p:cond delay="600"/>
                                          </p:stCondLst>
                                        </p:cTn>
                                        <p:tgtEl>
                                          <p:spTgt spid="5122"/>
                                        </p:tgtEl>
                                        <p:attrNameLst>
                                          <p:attrName>r</p:attrName>
                                        </p:attrNameLst>
                                      </p:cBhvr>
                                    </p:animRot>
                                    <p:animRot by="120000">
                                      <p:cBhvr>
                                        <p:cTn id="10" dur="200" fill="hold">
                                          <p:stCondLst>
                                            <p:cond delay="800"/>
                                          </p:stCondLst>
                                        </p:cTn>
                                        <p:tgtEl>
                                          <p:spTgt spid="51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0" nodeType="clickEffect">
                                  <p:stCondLst>
                                    <p:cond delay="0"/>
                                  </p:stCondLst>
                                  <p:childTnLst>
                                    <p:animClr clrSpc="rgb" dir="cw">
                                      <p:cBhvr override="childStyle">
                                        <p:cTn id="14" dur="250" autoRev="1" fill="remove"/>
                                        <p:tgtEl>
                                          <p:spTgt spid="4"/>
                                        </p:tgtEl>
                                        <p:attrNameLst>
                                          <p:attrName>style.color</p:attrName>
                                        </p:attrNameLst>
                                      </p:cBhvr>
                                      <p:to>
                                        <a:schemeClr val="bg1"/>
                                      </p:to>
                                    </p:animClr>
                                    <p:animClr clrSpc="rgb" dir="cw">
                                      <p:cBhvr>
                                        <p:cTn id="15" dur="250" autoRev="1" fill="remove"/>
                                        <p:tgtEl>
                                          <p:spTgt spid="4"/>
                                        </p:tgtEl>
                                        <p:attrNameLst>
                                          <p:attrName>fillcolor</p:attrName>
                                        </p:attrNameLst>
                                      </p:cBhvr>
                                      <p:to>
                                        <a:schemeClr val="bg1"/>
                                      </p:to>
                                    </p:animClr>
                                    <p:set>
                                      <p:cBhvr>
                                        <p:cTn id="16" dur="250" autoRev="1" fill="remove"/>
                                        <p:tgtEl>
                                          <p:spTgt spid="4"/>
                                        </p:tgtEl>
                                        <p:attrNameLst>
                                          <p:attrName>fill.type</p:attrName>
                                        </p:attrNameLst>
                                      </p:cBhvr>
                                      <p:to>
                                        <p:strVal val="solid"/>
                                      </p:to>
                                    </p:set>
                                    <p:set>
                                      <p:cBhvr>
                                        <p:cTn id="17" dur="250" autoRev="1" fill="remove"/>
                                        <p:tgtEl>
                                          <p:spTgt spid="4"/>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grpId="0" nodeType="clickEffect">
                                  <p:stCondLst>
                                    <p:cond delay="0"/>
                                  </p:stCondLst>
                                  <p:childTnLst>
                                    <p:animRot by="21600000">
                                      <p:cBhvr>
                                        <p:cTn id="21" dur="2000" fill="hold"/>
                                        <p:tgtEl>
                                          <p:spTgt spid="3">
                                            <p:txEl>
                                              <p:pRg st="0" end="0"/>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1" presetClass="emph" presetSubtype="0" fill="hold" grpId="0" nodeType="clickEffect">
                                  <p:stCondLst>
                                    <p:cond delay="0"/>
                                  </p:stCondLst>
                                  <p:childTnLst>
                                    <p:animClr clrSpc="hsl" dir="cw">
                                      <p:cBhvr override="childStyle">
                                        <p:cTn id="25" dur="500" fill="hold"/>
                                        <p:tgtEl>
                                          <p:spTgt spid="2"/>
                                        </p:tgtEl>
                                        <p:attrNameLst>
                                          <p:attrName>style.color</p:attrName>
                                        </p:attrNameLst>
                                      </p:cBhvr>
                                      <p:by>
                                        <p:hsl h="7200000" s="0" l="0"/>
                                      </p:by>
                                    </p:animClr>
                                    <p:animClr clrSpc="hsl" dir="cw">
                                      <p:cBhvr>
                                        <p:cTn id="26" dur="500" fill="hold"/>
                                        <p:tgtEl>
                                          <p:spTgt spid="2"/>
                                        </p:tgtEl>
                                        <p:attrNameLst>
                                          <p:attrName>fillcolor</p:attrName>
                                        </p:attrNameLst>
                                      </p:cBhvr>
                                      <p:by>
                                        <p:hsl h="7200000" s="0" l="0"/>
                                      </p:by>
                                    </p:animClr>
                                    <p:animClr clrSpc="hsl" dir="cw">
                                      <p:cBhvr>
                                        <p:cTn id="27" dur="500" fill="hold"/>
                                        <p:tgtEl>
                                          <p:spTgt spid="2"/>
                                        </p:tgtEl>
                                        <p:attrNameLst>
                                          <p:attrName>stroke.color</p:attrName>
                                        </p:attrNameLst>
                                      </p:cBhvr>
                                      <p:by>
                                        <p:hsl h="7200000" s="0" l="0"/>
                                      </p:by>
                                    </p:animClr>
                                    <p:set>
                                      <p:cBhvr>
                                        <p:cTn id="2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Bold" panose="020E0705020206020404" pitchFamily="34" charset="0"/>
              </a:rPr>
              <a:t>Mein </a:t>
            </a:r>
            <a:r>
              <a:rPr lang="en-US" dirty="0" err="1" smtClean="0">
                <a:latin typeface="Copperplate Gothic Bold" panose="020E0705020206020404" pitchFamily="34" charset="0"/>
              </a:rPr>
              <a:t>Kampf</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152400" y="1219201"/>
            <a:ext cx="4114800" cy="5638800"/>
          </a:xfrm>
        </p:spPr>
        <p:txBody>
          <a:bodyPr>
            <a:normAutofit fontScale="85000" lnSpcReduction="20000"/>
          </a:bodyPr>
          <a:lstStyle/>
          <a:p>
            <a:pPr marL="0" indent="0">
              <a:buNone/>
            </a:pPr>
            <a:r>
              <a:rPr lang="en-US" dirty="0" smtClean="0">
                <a:solidFill>
                  <a:schemeClr val="bg1"/>
                </a:solidFill>
              </a:rPr>
              <a:t>Major Points include:</a:t>
            </a:r>
          </a:p>
          <a:p>
            <a:pPr>
              <a:buFont typeface="Wingdings" panose="05000000000000000000" pitchFamily="2" charset="2"/>
              <a:buChar char="v"/>
            </a:pPr>
            <a:r>
              <a:rPr lang="en-US" dirty="0" smtClean="0">
                <a:solidFill>
                  <a:schemeClr val="bg1"/>
                </a:solidFill>
                <a:latin typeface="Goudy Old Style" panose="02020502050305020303" pitchFamily="18" charset="0"/>
              </a:rPr>
              <a:t>Anti-Semitism and militarism</a:t>
            </a:r>
          </a:p>
          <a:p>
            <a:pPr>
              <a:buFont typeface="Wingdings" panose="05000000000000000000" pitchFamily="2" charset="2"/>
              <a:buChar char="v"/>
            </a:pPr>
            <a:r>
              <a:rPr lang="en-US" dirty="0" smtClean="0">
                <a:solidFill>
                  <a:schemeClr val="bg1"/>
                </a:solidFill>
                <a:latin typeface="Goudy Old Style" panose="02020502050305020303" pitchFamily="18" charset="0"/>
              </a:rPr>
              <a:t>Hatred for Communists</a:t>
            </a:r>
          </a:p>
          <a:p>
            <a:pPr>
              <a:buFont typeface="Wingdings" panose="05000000000000000000" pitchFamily="2" charset="2"/>
              <a:buChar char="v"/>
            </a:pPr>
            <a:r>
              <a:rPr lang="en-US" dirty="0" smtClean="0">
                <a:solidFill>
                  <a:schemeClr val="bg1"/>
                </a:solidFill>
                <a:latin typeface="Goudy Old Style" panose="02020502050305020303" pitchFamily="18" charset="0"/>
              </a:rPr>
              <a:t>Historic destiny of German people</a:t>
            </a:r>
          </a:p>
          <a:p>
            <a:pPr>
              <a:buFont typeface="Wingdings" panose="05000000000000000000" pitchFamily="2" charset="2"/>
              <a:buChar char="v"/>
            </a:pPr>
            <a:r>
              <a:rPr lang="en-US" dirty="0" smtClean="0">
                <a:solidFill>
                  <a:schemeClr val="bg1"/>
                </a:solidFill>
                <a:latin typeface="Goudy Old Style" panose="02020502050305020303" pitchFamily="18" charset="0"/>
              </a:rPr>
              <a:t>Lebensraum</a:t>
            </a:r>
          </a:p>
          <a:p>
            <a:pPr>
              <a:buFont typeface="Wingdings" panose="05000000000000000000" pitchFamily="2" charset="2"/>
              <a:buChar char="v"/>
            </a:pPr>
            <a:r>
              <a:rPr lang="en-US" dirty="0" smtClean="0">
                <a:solidFill>
                  <a:schemeClr val="bg1"/>
                </a:solidFill>
                <a:latin typeface="Goudy Old Style" panose="02020502050305020303" pitchFamily="18" charset="0"/>
              </a:rPr>
              <a:t>Hitler wanted to destroy the parliamentary system</a:t>
            </a:r>
          </a:p>
          <a:p>
            <a:pPr>
              <a:buFont typeface="Wingdings" panose="05000000000000000000" pitchFamily="2" charset="2"/>
              <a:buChar char="v"/>
            </a:pPr>
            <a:r>
              <a:rPr lang="en-US" dirty="0">
                <a:solidFill>
                  <a:schemeClr val="bg1"/>
                </a:solidFill>
                <a:latin typeface="Goudy Old Style" panose="02020502050305020303" pitchFamily="18" charset="0"/>
              </a:rPr>
              <a:t>Hitler blamed Germany's chief woes on the parliament of the Weimar Republic, the Jews, and Social Democrats, as well as Marxists</a:t>
            </a:r>
            <a:endParaRPr lang="en-US" dirty="0" smtClean="0">
              <a:solidFill>
                <a:schemeClr val="bg1"/>
              </a:solidFill>
              <a:latin typeface="Goudy Old Style" panose="02020502050305020303" pitchFamily="18" charset="0"/>
            </a:endParaRPr>
          </a:p>
          <a:p>
            <a:pPr>
              <a:buFont typeface="Wingdings" panose="05000000000000000000" pitchFamily="2" charset="2"/>
              <a:buChar char="v"/>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05000"/>
            <a:ext cx="449580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24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170"/>
                                        </p:tgtEl>
                                        <p:attrNameLst>
                                          <p:attrName>style.visibility</p:attrName>
                                        </p:attrNameLst>
                                      </p:cBhvr>
                                      <p:to>
                                        <p:strVal val="visible"/>
                                      </p:to>
                                    </p:set>
                                    <p:animEffect transition="in" filter="barn(inVertical)">
                                      <p:cBhvr>
                                        <p:cTn id="5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latin typeface="Copperplate Gothic Bold" panose="020E0705020206020404" pitchFamily="34" charset="0"/>
              </a:rPr>
              <a:t>Hitler’s Rise to Power</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0" y="1219200"/>
            <a:ext cx="5638800" cy="5638800"/>
          </a:xfrm>
        </p:spPr>
        <p:txBody>
          <a:bodyPr>
            <a:normAutofit/>
          </a:bodyPr>
          <a:lstStyle/>
          <a:p>
            <a:pPr marL="514350" indent="-514350">
              <a:buFont typeface="+mj-lt"/>
              <a:buAutoNum type="arabicPeriod"/>
            </a:pPr>
            <a:r>
              <a:rPr lang="en-US" sz="2400" dirty="0" smtClean="0">
                <a:solidFill>
                  <a:schemeClr val="bg1"/>
                </a:solidFill>
                <a:latin typeface="Goudy Old Style" panose="02020502050305020303" pitchFamily="18" charset="0"/>
              </a:rPr>
              <a:t>Great Depression</a:t>
            </a:r>
          </a:p>
          <a:p>
            <a:pPr marL="857250" lvl="1" indent="-457200">
              <a:buAutoNum type="alphaLcPeriod"/>
            </a:pPr>
            <a:r>
              <a:rPr lang="en-US" sz="2400" dirty="0" smtClean="0">
                <a:solidFill>
                  <a:schemeClr val="bg1"/>
                </a:solidFill>
                <a:latin typeface="Goudy Old Style" panose="02020502050305020303" pitchFamily="18" charset="0"/>
              </a:rPr>
              <a:t>Undermined the League’s authority</a:t>
            </a:r>
          </a:p>
          <a:p>
            <a:pPr marL="857250" lvl="1" indent="-457200">
              <a:buAutoNum type="alphaLcPeriod"/>
            </a:pPr>
            <a:r>
              <a:rPr lang="en-US" sz="2400" dirty="0" smtClean="0">
                <a:solidFill>
                  <a:schemeClr val="bg1"/>
                </a:solidFill>
                <a:latin typeface="Goudy Old Style" panose="02020502050305020303" pitchFamily="18" charset="0"/>
              </a:rPr>
              <a:t>Germany faced a severe unemployment rate (6 million 1933)</a:t>
            </a:r>
          </a:p>
          <a:p>
            <a:pPr marL="514350" indent="-514350">
              <a:buFont typeface="+mj-lt"/>
              <a:buAutoNum type="arabicPeriod"/>
            </a:pPr>
            <a:r>
              <a:rPr lang="en-US" sz="2400" dirty="0" smtClean="0">
                <a:solidFill>
                  <a:schemeClr val="bg1"/>
                </a:solidFill>
                <a:latin typeface="Goudy Old Style" panose="02020502050305020303" pitchFamily="18" charset="0"/>
              </a:rPr>
              <a:t>Hitler is appointed Chancellor by General von Hindenburg  (Example of when a democracy can fail)</a:t>
            </a:r>
          </a:p>
          <a:p>
            <a:pPr marL="514350" indent="-514350">
              <a:buFont typeface="+mj-lt"/>
              <a:buAutoNum type="arabicPeriod"/>
            </a:pPr>
            <a:r>
              <a:rPr lang="en-US" sz="2400" dirty="0" smtClean="0">
                <a:solidFill>
                  <a:schemeClr val="bg1"/>
                </a:solidFill>
                <a:latin typeface="Goudy Old Style" panose="02020502050305020303" pitchFamily="18" charset="0"/>
              </a:rPr>
              <a:t>One of Hitler’s first steps was to appeal to the Army and the industrialists (JOBS!!!)</a:t>
            </a:r>
          </a:p>
          <a:p>
            <a:pPr marL="514350" indent="-514350">
              <a:buFont typeface="+mj-lt"/>
              <a:buAutoNum type="arabicPeriod"/>
            </a:pPr>
            <a:r>
              <a:rPr lang="en-US" sz="2400" dirty="0" smtClean="0">
                <a:solidFill>
                  <a:schemeClr val="bg1"/>
                </a:solidFill>
                <a:latin typeface="Goudy Old Style" panose="02020502050305020303" pitchFamily="18" charset="0"/>
              </a:rPr>
              <a:t>Hitler sets up a totalitarian regime similar to Mussolini’s and Stalin’s</a:t>
            </a:r>
            <a:endParaRPr lang="en-US" sz="2400" dirty="0">
              <a:solidFill>
                <a:schemeClr val="bg1"/>
              </a:solidFill>
              <a:latin typeface="Goudy Old Style" panose="02020502050305020303"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00200"/>
            <a:ext cx="3581400" cy="460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39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2"/>
                                        </p:tgtEl>
                                        <p:attrNameLst>
                                          <p:attrName>stroke.color</p:attrName>
                                        </p:attrNameLst>
                                      </p:cBhvr>
                                      <p:to>
                                        <a:schemeClr val="accent2"/>
                                      </p:to>
                                    </p:animClr>
                                    <p:set>
                                      <p:cBhvr>
                                        <p:cTn id="7" dur="2000" fill="hold"/>
                                        <p:tgtEl>
                                          <p:spTgt spid="2"/>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Practicing his Act </a:t>
            </a:r>
            <a:endParaRPr lang="en-US" dirty="0"/>
          </a:p>
        </p:txBody>
      </p:sp>
      <p:pic>
        <p:nvPicPr>
          <p:cNvPr id="1026" name="Picture 2" descr="hit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3810000" cy="520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t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840288"/>
            <a:ext cx="4826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14800" y="4648200"/>
            <a:ext cx="4826000" cy="1631216"/>
          </a:xfrm>
          <a:prstGeom prst="rect">
            <a:avLst/>
          </a:prstGeom>
          <a:noFill/>
        </p:spPr>
        <p:txBody>
          <a:bodyPr wrap="square" rtlCol="0">
            <a:spAutoFit/>
          </a:bodyPr>
          <a:lstStyle/>
          <a:p>
            <a:r>
              <a:rPr lang="en-US" sz="2000" dirty="0" smtClean="0">
                <a:solidFill>
                  <a:schemeClr val="bg1"/>
                </a:solidFill>
              </a:rPr>
              <a:t>In 1925, Hitler hired Heinrich Hoffmann to photograph him while practicing speeches to measure the power of his gestures and better link them to his rhetoric. He asked Hoffmann to burn the negatives. He did not. </a:t>
            </a:r>
            <a:endParaRPr lang="en-US" sz="2000" dirty="0">
              <a:solidFill>
                <a:schemeClr val="bg1"/>
              </a:solidFill>
            </a:endParaRPr>
          </a:p>
        </p:txBody>
      </p:sp>
    </p:spTree>
    <p:extLst>
      <p:ext uri="{BB962C8B-B14F-4D97-AF65-F5344CB8AC3E}">
        <p14:creationId xmlns:p14="http://schemas.microsoft.com/office/powerpoint/2010/main" val="1649608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pperplate Gothic Bold" panose="020E0705020206020404" pitchFamily="34" charset="0"/>
              </a:rPr>
              <a:t>Questions:</a:t>
            </a:r>
            <a:endParaRPr lang="en-US" dirty="0">
              <a:latin typeface="Copperplate Gothic Bold" panose="020E0705020206020404" pitchFamily="34"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chemeClr val="bg1"/>
                </a:solidFill>
                <a:latin typeface="Goudy Old Style" panose="02020502050305020303" pitchFamily="18" charset="0"/>
              </a:rPr>
              <a:t>From what you read so far, what evidence is there that Hitler had a long term plan that would lead to a European War?  </a:t>
            </a:r>
          </a:p>
          <a:p>
            <a:pPr marL="0" indent="0">
              <a:buNone/>
            </a:pPr>
            <a:endParaRPr lang="en-US" dirty="0" smtClean="0">
              <a:solidFill>
                <a:schemeClr val="bg1"/>
              </a:solidFill>
              <a:latin typeface="Goudy Old Style" panose="02020502050305020303" pitchFamily="18" charset="0"/>
            </a:endParaRPr>
          </a:p>
          <a:p>
            <a:pPr marL="0" indent="0">
              <a:buNone/>
            </a:pPr>
            <a:r>
              <a:rPr lang="en-US" dirty="0" smtClean="0">
                <a:solidFill>
                  <a:schemeClr val="bg1"/>
                </a:solidFill>
                <a:latin typeface="Goudy Old Style" panose="02020502050305020303" pitchFamily="18" charset="0"/>
              </a:rPr>
              <a:t>2.  To what extent do you agree that the Nazi’s popularity was due to the economic crisis in Germany?  </a:t>
            </a:r>
            <a:endParaRPr lang="en-US" dirty="0">
              <a:solidFill>
                <a:schemeClr val="bg1"/>
              </a:solidFill>
              <a:latin typeface="Goudy Old Style" panose="02020502050305020303" pitchFamily="18" charset="0"/>
            </a:endParaRPr>
          </a:p>
        </p:txBody>
      </p:sp>
    </p:spTree>
    <p:extLst>
      <p:ext uri="{BB962C8B-B14F-4D97-AF65-F5344CB8AC3E}">
        <p14:creationId xmlns:p14="http://schemas.microsoft.com/office/powerpoint/2010/main" val="35041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latin typeface="Copperplate Gothic Bold" panose="020E0705020206020404" pitchFamily="34" charset="0"/>
              </a:rPr>
              <a:t>Short Term Causes of WWII</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762000" y="1447800"/>
            <a:ext cx="7620000" cy="4525963"/>
          </a:xfrm>
        </p:spPr>
        <p:txBody>
          <a:bodyPr>
            <a:normAutofit fontScale="77500" lnSpcReduction="20000"/>
          </a:bodyPr>
          <a:lstStyle/>
          <a:p>
            <a:pPr>
              <a:buFont typeface="Wingdings" panose="05000000000000000000" pitchFamily="2" charset="2"/>
              <a:buChar char="q"/>
            </a:pPr>
            <a:r>
              <a:rPr lang="en-US" dirty="0" smtClean="0">
                <a:solidFill>
                  <a:schemeClr val="bg1"/>
                </a:solidFill>
                <a:latin typeface="Goudy Old Style" panose="02020502050305020303" pitchFamily="18" charset="0"/>
              </a:rPr>
              <a:t>Lebensraum—race and space. Racial purity and German “elbow room”  (This would come at the Soviet Union’s expense) </a:t>
            </a:r>
          </a:p>
          <a:p>
            <a:pPr>
              <a:buFont typeface="Wingdings" panose="05000000000000000000" pitchFamily="2" charset="2"/>
              <a:buChar char="q"/>
            </a:pPr>
            <a:r>
              <a:rPr lang="en-US" dirty="0" smtClean="0">
                <a:solidFill>
                  <a:schemeClr val="bg1"/>
                </a:solidFill>
                <a:latin typeface="Goudy Old Style" panose="02020502050305020303" pitchFamily="18" charset="0"/>
              </a:rPr>
              <a:t>Treaty of Versailles</a:t>
            </a:r>
          </a:p>
          <a:p>
            <a:pPr lvl="1">
              <a:buFont typeface="Wingdings" panose="05000000000000000000" pitchFamily="2" charset="2"/>
              <a:buChar char="q"/>
            </a:pPr>
            <a:r>
              <a:rPr lang="en-US" sz="3200" dirty="0" smtClean="0">
                <a:solidFill>
                  <a:schemeClr val="bg1"/>
                </a:solidFill>
                <a:latin typeface="Goudy Old Style" panose="02020502050305020303" pitchFamily="18" charset="0"/>
              </a:rPr>
              <a:t>When Hitler became Chancellor in 1933 he announced Germany would not resume payments</a:t>
            </a:r>
          </a:p>
          <a:p>
            <a:pPr lvl="1">
              <a:buFont typeface="Wingdings" panose="05000000000000000000" pitchFamily="2" charset="2"/>
              <a:buChar char="q"/>
            </a:pPr>
            <a:r>
              <a:rPr lang="en-US" sz="3200" dirty="0" smtClean="0">
                <a:solidFill>
                  <a:schemeClr val="bg1"/>
                </a:solidFill>
                <a:latin typeface="Goudy Old Style" panose="02020502050305020303" pitchFamily="18" charset="0"/>
              </a:rPr>
              <a:t>Hitler also announced that Germany was going to rearm German military which was a direct concern for France</a:t>
            </a:r>
          </a:p>
          <a:p>
            <a:pPr lvl="1">
              <a:buFont typeface="Wingdings" panose="05000000000000000000" pitchFamily="2" charset="2"/>
              <a:buChar char="q"/>
            </a:pPr>
            <a:r>
              <a:rPr lang="en-US" sz="3200" dirty="0" smtClean="0">
                <a:solidFill>
                  <a:schemeClr val="bg1"/>
                </a:solidFill>
                <a:latin typeface="Goudy Old Style" panose="02020502050305020303" pitchFamily="18" charset="0"/>
              </a:rPr>
              <a:t>Hitler leaves the Disarmament Conference trying to blame France for embracing disarmament (Left League in 1933)</a:t>
            </a:r>
          </a:p>
          <a:p>
            <a:pPr lvl="1">
              <a:buFont typeface="Wingdings" panose="05000000000000000000" pitchFamily="2" charset="2"/>
              <a:buChar char="q"/>
            </a:pPr>
            <a:r>
              <a:rPr lang="en-US" sz="3200" dirty="0" smtClean="0">
                <a:solidFill>
                  <a:schemeClr val="bg1"/>
                </a:solidFill>
                <a:latin typeface="Goudy Old Style" panose="02020502050305020303" pitchFamily="18" charset="0"/>
              </a:rPr>
              <a:t>Hitler increased military spending 5x in 1934-35 </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4212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600" dirty="0" smtClean="0">
                <a:solidFill>
                  <a:schemeClr val="bg1"/>
                </a:solidFill>
              </a:rPr>
              <a:t>Why do many Germans like Hitler in 1933?</a:t>
            </a:r>
            <a:endParaRPr lang="en-US" sz="3600" dirty="0">
              <a:solidFill>
                <a:schemeClr val="bg1"/>
              </a:solidFill>
            </a:endParaRPr>
          </a:p>
        </p:txBody>
      </p:sp>
      <p:pic>
        <p:nvPicPr>
          <p:cNvPr id="4" name="Picture 2" descr="http://upload.wikimedia.org/wikipedia/commons/thumb/6/6f/BSPDRWeltkriseEngl.PNG/350px-BSPDRWeltkriseEng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398"/>
            <a:ext cx="7772400" cy="484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03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4"/>
                                        </p:tgtEl>
                                        <p:attrNameLst>
                                          <p:attrName>style.color</p:attrName>
                                        </p:attrNameLst>
                                      </p:cBhvr>
                                      <p:by>
                                        <p:hsl h="0" s="-70588" l="0"/>
                                      </p:by>
                                    </p:animClr>
                                    <p:animClr clrSpc="hsl" dir="cw">
                                      <p:cBhvr>
                                        <p:cTn id="7" dur="500" fill="hold"/>
                                        <p:tgtEl>
                                          <p:spTgt spid="4"/>
                                        </p:tgtEl>
                                        <p:attrNameLst>
                                          <p:attrName>fillcolor</p:attrName>
                                        </p:attrNameLst>
                                      </p:cBhvr>
                                      <p:by>
                                        <p:hsl h="0" s="-70588" l="0"/>
                                      </p:by>
                                    </p:animClr>
                                    <p:animClr clrSpc="hsl" dir="cw">
                                      <p:cBhvr>
                                        <p:cTn id="8" dur="500" fill="hold"/>
                                        <p:tgtEl>
                                          <p:spTgt spid="4"/>
                                        </p:tgtEl>
                                        <p:attrNameLst>
                                          <p:attrName>stroke.color</p:attrName>
                                        </p:attrNameLst>
                                      </p:cBhvr>
                                      <p:by>
                                        <p:hsl h="0" s="-70588"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pperplate Gothic Bold" panose="020E0705020206020404" pitchFamily="34" charset="0"/>
              </a:rPr>
              <a:t>What does this chart show about Hitler’s plan?  </a:t>
            </a:r>
            <a:endParaRPr lang="en-US" dirty="0">
              <a:latin typeface="Copperplate Gothic Bold" panose="020E07050202060204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8534400" cy="351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35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843</Words>
  <Application>Microsoft Office PowerPoint</Application>
  <PresentationFormat>On-screen Show (4:3)</PresentationFormat>
  <Paragraphs>88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War to End all Wars – Round Two </vt:lpstr>
      <vt:lpstr>Hitler's Agenda ’19-’33</vt:lpstr>
      <vt:lpstr>Mein Kampf</vt:lpstr>
      <vt:lpstr>Hitler’s Rise to Power</vt:lpstr>
      <vt:lpstr>Practicing his Act </vt:lpstr>
      <vt:lpstr>Questions:</vt:lpstr>
      <vt:lpstr>Short Term Causes of WWII</vt:lpstr>
      <vt:lpstr>Why do many Germans like Hitler in 1933?</vt:lpstr>
      <vt:lpstr>What does this chart show about Hitler’s plan?  </vt:lpstr>
      <vt:lpstr>Question</vt:lpstr>
      <vt:lpstr>Germany remilitarizes the Rhineland</vt:lpstr>
      <vt:lpstr>No Anschluss!!!</vt:lpstr>
      <vt:lpstr>Spanish Civil War</vt:lpstr>
      <vt:lpstr>The Axis Begin to Unify</vt:lpstr>
      <vt:lpstr>PowerPoint Presentation</vt:lpstr>
      <vt:lpstr>Czechoslovakia </vt:lpstr>
      <vt:lpstr>Munich Conference</vt:lpstr>
      <vt:lpstr>Chamberlains failed attempt at Peace</vt:lpstr>
      <vt:lpstr>Immediate Causes of WWII</vt:lpstr>
      <vt:lpstr>What is the message of this 1939 cartoon?</vt:lpstr>
      <vt:lpstr>Failure of Appeasement</vt:lpstr>
    </vt:vector>
  </TitlesOfParts>
  <Company>CPPASD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War to End all Wars</dc:title>
  <dc:creator>CPPASD</dc:creator>
  <cp:lastModifiedBy>Windows User</cp:lastModifiedBy>
  <cp:revision>31</cp:revision>
  <dcterms:created xsi:type="dcterms:W3CDTF">2013-11-12T13:50:33Z</dcterms:created>
  <dcterms:modified xsi:type="dcterms:W3CDTF">2014-11-06T17:13:32Z</dcterms:modified>
</cp:coreProperties>
</file>